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4"/>
  </p:notesMasterIdLst>
  <p:sldIdLst>
    <p:sldId id="260" r:id="rId3"/>
  </p:sldIdLst>
  <p:sldSz cx="9144000" cy="6858000" type="screen4x3"/>
  <p:notesSz cx="6735763" cy="9799638"/>
  <p:defaultTextStyle>
    <a:defPPr>
      <a:defRPr lang="ru-RU"/>
    </a:defPPr>
    <a:lvl1pPr marL="0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45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91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36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81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226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72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317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62" algn="l" defTabSz="91409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941E2F-A6A2-4600-B23D-C828D49D38C9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35013"/>
            <a:ext cx="4897437" cy="3675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54828"/>
            <a:ext cx="5388610" cy="440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07955"/>
            <a:ext cx="2918831" cy="48998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6D7C19-8116-46CE-925B-E84D494331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42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45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091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136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81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226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72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317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362" algn="l" defTabSz="91409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2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3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0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2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3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3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91" indent="0">
              <a:buNone/>
              <a:defRPr sz="1800" b="1"/>
            </a:lvl3pPr>
            <a:lvl4pPr marL="1371136" indent="0">
              <a:buNone/>
              <a:defRPr sz="1600" b="1"/>
            </a:lvl4pPr>
            <a:lvl5pPr marL="1828181" indent="0">
              <a:buNone/>
              <a:defRPr sz="1600" b="1"/>
            </a:lvl5pPr>
            <a:lvl6pPr marL="2285226" indent="0">
              <a:buNone/>
              <a:defRPr sz="1600" b="1"/>
            </a:lvl6pPr>
            <a:lvl7pPr marL="2742272" indent="0">
              <a:buNone/>
              <a:defRPr sz="1600" b="1"/>
            </a:lvl7pPr>
            <a:lvl8pPr marL="3199317" indent="0">
              <a:buNone/>
              <a:defRPr sz="1600" b="1"/>
            </a:lvl8pPr>
            <a:lvl9pPr marL="365636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7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45" indent="0">
              <a:buNone/>
              <a:defRPr sz="2000" b="1"/>
            </a:lvl2pPr>
            <a:lvl3pPr marL="914091" indent="0">
              <a:buNone/>
              <a:defRPr sz="1800" b="1"/>
            </a:lvl3pPr>
            <a:lvl4pPr marL="1371136" indent="0">
              <a:buNone/>
              <a:defRPr sz="1600" b="1"/>
            </a:lvl4pPr>
            <a:lvl5pPr marL="1828181" indent="0">
              <a:buNone/>
              <a:defRPr sz="1600" b="1"/>
            </a:lvl5pPr>
            <a:lvl6pPr marL="2285226" indent="0">
              <a:buNone/>
              <a:defRPr sz="1600" b="1"/>
            </a:lvl6pPr>
            <a:lvl7pPr marL="2742272" indent="0">
              <a:buNone/>
              <a:defRPr sz="1600" b="1"/>
            </a:lvl7pPr>
            <a:lvl8pPr marL="3199317" indent="0">
              <a:buNone/>
              <a:defRPr sz="1600" b="1"/>
            </a:lvl8pPr>
            <a:lvl9pPr marL="365636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7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91" indent="0">
              <a:buNone/>
              <a:defRPr sz="1000"/>
            </a:lvl3pPr>
            <a:lvl4pPr marL="1371136" indent="0">
              <a:buNone/>
              <a:defRPr sz="900"/>
            </a:lvl4pPr>
            <a:lvl5pPr marL="1828181" indent="0">
              <a:buNone/>
              <a:defRPr sz="900"/>
            </a:lvl5pPr>
            <a:lvl6pPr marL="2285226" indent="0">
              <a:buNone/>
              <a:defRPr sz="900"/>
            </a:lvl6pPr>
            <a:lvl7pPr marL="2742272" indent="0">
              <a:buNone/>
              <a:defRPr sz="900"/>
            </a:lvl7pPr>
            <a:lvl8pPr marL="3199317" indent="0">
              <a:buNone/>
              <a:defRPr sz="900"/>
            </a:lvl8pPr>
            <a:lvl9pPr marL="3656362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612777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45" indent="0">
              <a:buNone/>
              <a:defRPr sz="2800"/>
            </a:lvl2pPr>
            <a:lvl3pPr marL="914091" indent="0">
              <a:buNone/>
              <a:defRPr sz="2400"/>
            </a:lvl3pPr>
            <a:lvl4pPr marL="1371136" indent="0">
              <a:buNone/>
              <a:defRPr sz="2000"/>
            </a:lvl4pPr>
            <a:lvl5pPr marL="1828181" indent="0">
              <a:buNone/>
              <a:defRPr sz="2000"/>
            </a:lvl5pPr>
            <a:lvl6pPr marL="2285226" indent="0">
              <a:buNone/>
              <a:defRPr sz="2000"/>
            </a:lvl6pPr>
            <a:lvl7pPr marL="2742272" indent="0">
              <a:buNone/>
              <a:defRPr sz="2000"/>
            </a:lvl7pPr>
            <a:lvl8pPr marL="3199317" indent="0">
              <a:buNone/>
              <a:defRPr sz="2000"/>
            </a:lvl8pPr>
            <a:lvl9pPr marL="365636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45" indent="0">
              <a:buNone/>
              <a:defRPr sz="1200"/>
            </a:lvl2pPr>
            <a:lvl3pPr marL="914091" indent="0">
              <a:buNone/>
              <a:defRPr sz="1000"/>
            </a:lvl3pPr>
            <a:lvl4pPr marL="1371136" indent="0">
              <a:buNone/>
              <a:defRPr sz="900"/>
            </a:lvl4pPr>
            <a:lvl5pPr marL="1828181" indent="0">
              <a:buNone/>
              <a:defRPr sz="900"/>
            </a:lvl5pPr>
            <a:lvl6pPr marL="2285226" indent="0">
              <a:buNone/>
              <a:defRPr sz="900"/>
            </a:lvl6pPr>
            <a:lvl7pPr marL="2742272" indent="0">
              <a:buNone/>
              <a:defRPr sz="900"/>
            </a:lvl7pPr>
            <a:lvl8pPr marL="3199317" indent="0">
              <a:buNone/>
              <a:defRPr sz="900"/>
            </a:lvl8pPr>
            <a:lvl9pPr marL="3656362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37F58-E67D-4FA5-A51F-2374D3BE03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4193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784AA-3F25-4D2D-8B71-B550601378B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813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5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C8BAD-176E-4793-AC9A-E11F5D2C7F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284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5AC7C0-D6DB-4897-B087-97F48E7364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57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3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8" indent="0">
              <a:buNone/>
              <a:defRPr sz="1600" b="1"/>
            </a:lvl4pPr>
            <a:lvl5pPr marL="1828490" indent="0">
              <a:buNone/>
              <a:defRPr sz="1600" b="1"/>
            </a:lvl5pPr>
            <a:lvl6pPr marL="2285613" indent="0">
              <a:buNone/>
              <a:defRPr sz="1600" b="1"/>
            </a:lvl6pPr>
            <a:lvl7pPr marL="2742736" indent="0">
              <a:buNone/>
              <a:defRPr sz="1600" b="1"/>
            </a:lvl7pPr>
            <a:lvl8pPr marL="3199858" indent="0">
              <a:buNone/>
              <a:defRPr sz="1600" b="1"/>
            </a:lvl8pPr>
            <a:lvl9pPr marL="365698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3" indent="0">
              <a:buNone/>
              <a:defRPr sz="2000" b="1"/>
            </a:lvl2pPr>
            <a:lvl3pPr marL="914245" indent="0">
              <a:buNone/>
              <a:defRPr sz="1800" b="1"/>
            </a:lvl3pPr>
            <a:lvl4pPr marL="1371368" indent="0">
              <a:buNone/>
              <a:defRPr sz="1600" b="1"/>
            </a:lvl4pPr>
            <a:lvl5pPr marL="1828490" indent="0">
              <a:buNone/>
              <a:defRPr sz="1600" b="1"/>
            </a:lvl5pPr>
            <a:lvl6pPr marL="2285613" indent="0">
              <a:buNone/>
              <a:defRPr sz="1600" b="1"/>
            </a:lvl6pPr>
            <a:lvl7pPr marL="2742736" indent="0">
              <a:buNone/>
              <a:defRPr sz="1600" b="1"/>
            </a:lvl7pPr>
            <a:lvl8pPr marL="3199858" indent="0">
              <a:buNone/>
              <a:defRPr sz="1600" b="1"/>
            </a:lvl8pPr>
            <a:lvl9pPr marL="3656981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6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36F58-22ED-4533-83DB-50EF949281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186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BA746-80DB-48AD-88DB-205254FC0F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95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B1BDBB-5913-445D-A334-B2804CD41A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925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3" indent="0">
              <a:buNone/>
              <a:defRPr sz="1200"/>
            </a:lvl2pPr>
            <a:lvl3pPr marL="914245" indent="0">
              <a:buNone/>
              <a:defRPr sz="1000"/>
            </a:lvl3pPr>
            <a:lvl4pPr marL="1371368" indent="0">
              <a:buNone/>
              <a:defRPr sz="900"/>
            </a:lvl4pPr>
            <a:lvl5pPr marL="1828490" indent="0">
              <a:buNone/>
              <a:defRPr sz="900"/>
            </a:lvl5pPr>
            <a:lvl6pPr marL="2285613" indent="0">
              <a:buNone/>
              <a:defRPr sz="900"/>
            </a:lvl6pPr>
            <a:lvl7pPr marL="2742736" indent="0">
              <a:buNone/>
              <a:defRPr sz="900"/>
            </a:lvl7pPr>
            <a:lvl8pPr marL="3199858" indent="0">
              <a:buNone/>
              <a:defRPr sz="900"/>
            </a:lvl8pPr>
            <a:lvl9pPr marL="3656981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5D905-1DFB-4189-8CE2-8B060EDA4D9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6891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9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9" y="612776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23" indent="0">
              <a:buNone/>
              <a:defRPr sz="2800"/>
            </a:lvl2pPr>
            <a:lvl3pPr marL="914245" indent="0">
              <a:buNone/>
              <a:defRPr sz="2400"/>
            </a:lvl3pPr>
            <a:lvl4pPr marL="1371368" indent="0">
              <a:buNone/>
              <a:defRPr sz="2000"/>
            </a:lvl4pPr>
            <a:lvl5pPr marL="1828490" indent="0">
              <a:buNone/>
              <a:defRPr sz="2000"/>
            </a:lvl5pPr>
            <a:lvl6pPr marL="2285613" indent="0">
              <a:buNone/>
              <a:defRPr sz="2000"/>
            </a:lvl6pPr>
            <a:lvl7pPr marL="2742736" indent="0">
              <a:buNone/>
              <a:defRPr sz="2000"/>
            </a:lvl7pPr>
            <a:lvl8pPr marL="3199858" indent="0">
              <a:buNone/>
              <a:defRPr sz="2000"/>
            </a:lvl8pPr>
            <a:lvl9pPr marL="3656981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9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23" indent="0">
              <a:buNone/>
              <a:defRPr sz="1200"/>
            </a:lvl2pPr>
            <a:lvl3pPr marL="914245" indent="0">
              <a:buNone/>
              <a:defRPr sz="1000"/>
            </a:lvl3pPr>
            <a:lvl4pPr marL="1371368" indent="0">
              <a:buNone/>
              <a:defRPr sz="900"/>
            </a:lvl4pPr>
            <a:lvl5pPr marL="1828490" indent="0">
              <a:buNone/>
              <a:defRPr sz="900"/>
            </a:lvl5pPr>
            <a:lvl6pPr marL="2285613" indent="0">
              <a:buNone/>
              <a:defRPr sz="900"/>
            </a:lvl6pPr>
            <a:lvl7pPr marL="2742736" indent="0">
              <a:buNone/>
              <a:defRPr sz="900"/>
            </a:lvl7pPr>
            <a:lvl8pPr marL="3199858" indent="0">
              <a:buNone/>
              <a:defRPr sz="900"/>
            </a:lvl8pPr>
            <a:lvl9pPr marL="3656981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1F537-45AD-47AA-9A42-76B27B5F9D4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4242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83F8-FD8B-4A16-903B-858ACC4356E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465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B7AEE-98D7-43FF-B1C9-C31052FF30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5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10" tIns="45704" rIns="91410" bIns="45704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10" tIns="45704" rIns="91410" bIns="4570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2133600" cy="365125"/>
          </a:xfrm>
          <a:prstGeom prst="rect">
            <a:avLst/>
          </a:prstGeom>
        </p:spPr>
        <p:txBody>
          <a:bodyPr vert="horz" lIns="91410" tIns="45704" rIns="91410" bIns="4570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10" tIns="45704" rIns="91410" bIns="4570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10" tIns="45704" rIns="91410" bIns="4570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09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784" indent="-342784" algn="l" defTabSz="91409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00" indent="-285653" algn="l" defTabSz="91409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13" indent="-228523" algn="l" defTabSz="91409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658" indent="-228523" algn="l" defTabSz="91409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04" indent="-228523" algn="l" defTabSz="91409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749" indent="-228523" algn="l" defTabSz="9140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794" indent="-228523" algn="l" defTabSz="9140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840" indent="-228523" algn="l" defTabSz="9140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885" indent="-228523" algn="l" defTabSz="91409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45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91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36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81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226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72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317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62" algn="l" defTabSz="9140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2" rIns="91425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 err="1"/>
              <a:t>Четвертый</a:t>
            </a:r>
            <a:r>
              <a:rPr lang="ru-RU" dirty="0"/>
              <a:t>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0"/>
            <a:ext cx="2133600" cy="365125"/>
          </a:xfrm>
          <a:prstGeom prst="rect">
            <a:avLst/>
          </a:prstGeom>
        </p:spPr>
        <p:txBody>
          <a:bodyPr vert="horz" lIns="91425" tIns="45712" rIns="91425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 defTabSz="914400">
              <a:defRPr/>
            </a:pPr>
            <a:fld id="{778F6BFA-B859-45FD-80FC-3C61837DC4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07.10.2021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25" tIns="45712" rIns="91425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 defTabSz="914400"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25" tIns="45712" rIns="91425" bIns="45712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 defTabSz="914400">
              <a:defRPr/>
            </a:pPr>
            <a:fld id="{CBC122BA-4C5C-4491-A08D-C4920A45C1F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00"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6145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2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245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36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49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42" indent="-34284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825" indent="-285702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2807" indent="-22856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599929" indent="-22856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052" indent="-22856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174" indent="-228561" algn="l" defTabSz="9142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97" indent="-228561" algn="l" defTabSz="9142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20" indent="-228561" algn="l" defTabSz="9142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42" indent="-228561" algn="l" defTabSz="91424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5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6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0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13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36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58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81" algn="l" defTabSz="9142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4067944" y="1084168"/>
            <a:ext cx="4896544" cy="2360210"/>
          </a:xfrm>
          <a:prstGeom prst="rect">
            <a:avLst/>
          </a:prstGeom>
          <a:solidFill>
            <a:schemeClr val="accent1">
              <a:alpha val="11000"/>
            </a:schemeClr>
          </a:solidFill>
          <a:ln>
            <a:solidFill>
              <a:schemeClr val="accent1">
                <a:shade val="50000"/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8421" y="1215714"/>
            <a:ext cx="3548068" cy="222866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767822" fontAlgn="base">
              <a:spcBef>
                <a:spcPct val="0"/>
              </a:spcBef>
              <a:spcAft>
                <a:spcPct val="0"/>
              </a:spcAft>
            </a:pPr>
            <a:endParaRPr lang="ru-RU" sz="2000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99220" y="2734742"/>
            <a:ext cx="2977085" cy="572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7822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0" t="11360" r="11360" b="11360"/>
          <a:stretch/>
        </p:blipFill>
        <p:spPr>
          <a:xfrm>
            <a:off x="63395" y="1052736"/>
            <a:ext cx="735825" cy="748063"/>
          </a:xfrm>
          <a:prstGeom prst="ellipse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Указ Главы РБ от 18 марта 2020 года № УГ-111</a:t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«О введении режима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Повышенная готовность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на территории Республики Башкортостан в связи с угрозой распространения в Республике Башкортостан новой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коронавирусной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инфекции </a:t>
            </a:r>
            <a:br>
              <a:rPr lang="ru-RU" sz="1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(COVID-2019)» (с изменениями на 1 октября 2021 года)</a:t>
            </a:r>
            <a:br>
              <a:rPr lang="ru-RU" b="1" dirty="0">
                <a:latin typeface="Arial"/>
              </a:rPr>
            </a:b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75847" y="1105276"/>
            <a:ext cx="4940243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С 4 октября 2021 года:</a:t>
            </a:r>
          </a:p>
          <a:p>
            <a:pPr algn="just"/>
            <a:r>
              <a:rPr lang="ru-RU" sz="1200" b="1" dirty="0">
                <a:latin typeface="+mj-lt"/>
              </a:rPr>
              <a:t>посещение государственных или муниципальных  музеев, выставочных залов, библиотек при предъявлении: 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  <a:latin typeface="+mj-lt"/>
              </a:rPr>
              <a:t>Сертификата о вакцинации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  <a:latin typeface="+mj-lt"/>
              </a:rPr>
              <a:t>Справки о перенесенном в течение полугода </a:t>
            </a:r>
            <a:r>
              <a:rPr lang="en-US" sz="1200" dirty="0">
                <a:solidFill>
                  <a:prstClr val="black"/>
                </a:solidFill>
                <a:latin typeface="+mj-lt"/>
              </a:rPr>
              <a:t>COVID-2019</a:t>
            </a:r>
            <a:endParaRPr lang="ru-RU" sz="1200" dirty="0">
              <a:solidFill>
                <a:prstClr val="black"/>
              </a:solidFill>
              <a:latin typeface="+mj-lt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/>
              <a:t>ПЦР-теста </a:t>
            </a:r>
          </a:p>
          <a:p>
            <a:pPr lvl="0" algn="just"/>
            <a:r>
              <a:rPr lang="ru-RU" sz="1200" b="1" dirty="0">
                <a:latin typeface="+mj-lt"/>
              </a:rPr>
              <a:t>посещение государственных или муниципальных театров, кинотеатров, концертных залов, домов (дворцов) культуры, массовых физкультурных и спортивных мероприятий, ночных клубов (дискотек) </a:t>
            </a:r>
            <a:r>
              <a:rPr lang="ru-RU" sz="1200" b="1" dirty="0"/>
              <a:t>при предъявлении: 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  <a:latin typeface="+mj-lt"/>
              </a:rPr>
              <a:t>Сертификата о вакцинации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  <a:latin typeface="+mj-lt"/>
              </a:rPr>
              <a:t>Справки о перенесенном в течение полугода </a:t>
            </a:r>
            <a:r>
              <a:rPr lang="en-US" sz="1200" dirty="0">
                <a:solidFill>
                  <a:prstClr val="black"/>
                </a:solidFill>
                <a:latin typeface="+mj-lt"/>
              </a:rPr>
              <a:t>COVID-2019</a:t>
            </a:r>
            <a:endParaRPr lang="ru-RU" sz="12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4084" y="2132856"/>
            <a:ext cx="307183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ru-RU" sz="1200" dirty="0"/>
              <a:t>Сертификат о вакцинации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ru-RU" sz="1200" dirty="0"/>
              <a:t>Справка о перенесенном в течение полугода </a:t>
            </a:r>
            <a:r>
              <a:rPr lang="en-US" sz="1200" dirty="0"/>
              <a:t>COVID-2019</a:t>
            </a:r>
            <a:endParaRPr lang="ru-RU" sz="1200" dirty="0"/>
          </a:p>
          <a:p>
            <a:pPr marL="285750" lvl="0" indent="-285750">
              <a:spcBef>
                <a:spcPts val="300"/>
              </a:spcBef>
              <a:spcAft>
                <a:spcPts val="300"/>
              </a:spcAft>
              <a:buFont typeface="Wingdings" pitchFamily="2" charset="2"/>
              <a:buChar char="§"/>
            </a:pPr>
            <a:r>
              <a:rPr lang="ru-RU" sz="1200" dirty="0"/>
              <a:t>Справка об отрицательном ПЦР-тесте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421" y="3564791"/>
            <a:ext cx="4104456" cy="2893100"/>
          </a:xfrm>
          <a:prstGeom prst="rect">
            <a:avLst/>
          </a:prstGeom>
          <a:solidFill>
            <a:srgbClr val="FF0000">
              <a:alpha val="6000"/>
            </a:srgbClr>
          </a:solidFill>
          <a:ln w="25400">
            <a:solidFill>
              <a:srgbClr val="FF0000">
                <a:alpha val="18000"/>
              </a:srgb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С 12 октября 2021 года:</a:t>
            </a:r>
          </a:p>
          <a:p>
            <a:pPr algn="just"/>
            <a:r>
              <a:rPr lang="ru-RU" sz="1200" b="1" dirty="0"/>
              <a:t>посещение торговых центров (комплексов), находящихся в частной собственности музеев, выставочных залов, библиотек, пользование междугородним автомобильным транспортом, поездом «Орлан» при предъявлении: 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</a:rPr>
              <a:t>Сертификата о вакцинации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</a:rPr>
              <a:t>Справки о перенесенном в течение полугода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en-US" sz="1200" dirty="0">
                <a:solidFill>
                  <a:prstClr val="black"/>
                </a:solidFill>
              </a:rPr>
              <a:t>COVID-2019</a:t>
            </a:r>
            <a:endParaRPr lang="ru-RU" sz="1200" dirty="0">
              <a:solidFill>
                <a:prstClr val="black"/>
              </a:solidFill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/>
              <a:t>ПЦР-теста</a:t>
            </a:r>
          </a:p>
          <a:p>
            <a:pPr algn="just"/>
            <a:r>
              <a:rPr lang="ru-RU" sz="1200" b="1" dirty="0"/>
              <a:t>посещение находящихся в частной собственности театров, кинотеатров, концертных залов, домов (дворцов) культуры при предъявлении: 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</a:rPr>
              <a:t>Сертификата о вакцинации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ru-RU" sz="1200" dirty="0">
                <a:solidFill>
                  <a:prstClr val="black"/>
                </a:solidFill>
              </a:rPr>
              <a:t>Справки о перенесенном в течение полугода </a:t>
            </a:r>
            <a:br>
              <a:rPr lang="ru-RU" sz="1200" dirty="0">
                <a:solidFill>
                  <a:prstClr val="black"/>
                </a:solidFill>
              </a:rPr>
            </a:br>
            <a:r>
              <a:rPr lang="en-US" sz="1200" dirty="0">
                <a:solidFill>
                  <a:prstClr val="black"/>
                </a:solidFill>
              </a:rPr>
              <a:t>COVID-2019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4595327" y="3569400"/>
            <a:ext cx="4320480" cy="2000548"/>
          </a:xfrm>
          <a:prstGeom prst="rect">
            <a:avLst/>
          </a:prstGeom>
          <a:solidFill>
            <a:srgbClr val="FF0000">
              <a:alpha val="6000"/>
            </a:srgbClr>
          </a:solidFill>
          <a:ln w="25400">
            <a:solidFill>
              <a:srgbClr val="FF0000">
                <a:alpha val="18000"/>
              </a:srgbClr>
            </a:solidFill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1400" b="1">
                <a:solidFill>
                  <a:srgbClr val="FF0000"/>
                </a:solidFill>
              </a:defRPr>
            </a:lvl1pPr>
          </a:lstStyle>
          <a:p>
            <a:r>
              <a:rPr lang="ru-RU" dirty="0"/>
              <a:t>С 18 октября 2021 года:</a:t>
            </a:r>
          </a:p>
          <a:p>
            <a:pPr algn="just"/>
            <a:r>
              <a:rPr lang="ru-RU" sz="1200" dirty="0">
                <a:solidFill>
                  <a:schemeClr val="tx1"/>
                </a:solidFill>
              </a:rPr>
              <a:t>посещение салонов красоты, косметических, СПА-салонов, массажных салонов, соляриев, бань, саун, физкультурно-оздоровительных комплексов, фитнес-клубов, бассейнов, пунктов общественного питания (при количестве посадочных мест 50 и более) при предъявлении: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prstClr val="black"/>
                </a:solidFill>
              </a:rPr>
              <a:t>Сертификата о вакцинации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prstClr val="black"/>
                </a:solidFill>
              </a:rPr>
              <a:t>Справки о перенесенном </a:t>
            </a:r>
            <a:r>
              <a:rPr lang="ru-RU" sz="1200" b="0">
                <a:solidFill>
                  <a:prstClr val="black"/>
                </a:solidFill>
              </a:rPr>
              <a:t>в течение </a:t>
            </a:r>
            <a:r>
              <a:rPr lang="ru-RU" sz="1200" b="0" dirty="0">
                <a:solidFill>
                  <a:prstClr val="black"/>
                </a:solidFill>
              </a:rPr>
              <a:t>полугода </a:t>
            </a:r>
            <a:r>
              <a:rPr lang="en-US" sz="1200" b="0" dirty="0">
                <a:solidFill>
                  <a:prstClr val="black"/>
                </a:solidFill>
              </a:rPr>
              <a:t>COVID-2019</a:t>
            </a:r>
            <a:endParaRPr lang="ru-RU" sz="1200" b="0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0" dirty="0">
                <a:solidFill>
                  <a:prstClr val="black"/>
                </a:solidFill>
              </a:rPr>
              <a:t>ПЦР-теста</a:t>
            </a:r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77341" y="1346807"/>
            <a:ext cx="3064609" cy="78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Гражданам от 18 лет для посещения организаций и мероприятий необходимо иметь при себе один из документов: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508" y="5805264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Соблюдайте масочный режим</a:t>
            </a:r>
          </a:p>
          <a:p>
            <a:pPr algn="ctr"/>
            <a:r>
              <a:rPr lang="ru-RU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социальную дистанцию!</a:t>
            </a:r>
          </a:p>
        </p:txBody>
      </p:sp>
    </p:spTree>
    <p:extLst>
      <p:ext uri="{BB962C8B-B14F-4D97-AF65-F5344CB8AC3E}">
        <p14:creationId xmlns:p14="http://schemas.microsoft.com/office/powerpoint/2010/main" val="28699180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Z_1_Президиум Правительство_509_16x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1" id="{923C3016-3D58-41D6-A37A-30D04B84857C}" vid="{B88D34AE-C653-4EB4-B938-5138DCA6BC1B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291</Words>
  <Application>Microsoft Office PowerPoint</Application>
  <PresentationFormat>Экран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Wingdings</vt:lpstr>
      <vt:lpstr>Тема Office</vt:lpstr>
      <vt:lpstr>1_Z_1_Президиум Правительство_509_16x9</vt:lpstr>
      <vt:lpstr>Указ Главы РБ от 18 марта 2020 года № УГ-111 «О введении режима “Повышенная готовность” на территории Республики Башкортостан в связи с угрозой распространения в Республике Башкортостан новой коронавирусной инфекции  (COVID-2019)» (с изменениями на 1 октября 2021 года)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Науширванова Гузель Рафаэлевна</dc:creator>
  <cp:lastModifiedBy>Филиппова Элина Аликовна</cp:lastModifiedBy>
  <cp:revision>30</cp:revision>
  <cp:lastPrinted>2021-10-05T06:10:17Z</cp:lastPrinted>
  <dcterms:created xsi:type="dcterms:W3CDTF">2021-10-04T12:12:07Z</dcterms:created>
  <dcterms:modified xsi:type="dcterms:W3CDTF">2021-10-07T03:31:31Z</dcterms:modified>
</cp:coreProperties>
</file>